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88" r:id="rId2"/>
    <p:sldId id="372" r:id="rId3"/>
    <p:sldId id="361" r:id="rId4"/>
    <p:sldId id="374" r:id="rId5"/>
    <p:sldId id="385" r:id="rId6"/>
    <p:sldId id="387" r:id="rId7"/>
    <p:sldId id="375" r:id="rId8"/>
    <p:sldId id="382" r:id="rId9"/>
    <p:sldId id="380" r:id="rId10"/>
    <p:sldId id="377" r:id="rId11"/>
    <p:sldId id="381" r:id="rId12"/>
    <p:sldId id="397" r:id="rId13"/>
    <p:sldId id="398" r:id="rId14"/>
    <p:sldId id="399" r:id="rId15"/>
    <p:sldId id="393" r:id="rId16"/>
    <p:sldId id="400" r:id="rId17"/>
    <p:sldId id="401" r:id="rId18"/>
    <p:sldId id="389" r:id="rId19"/>
    <p:sldId id="390" r:id="rId20"/>
    <p:sldId id="405" r:id="rId21"/>
    <p:sldId id="404" r:id="rId22"/>
    <p:sldId id="403" r:id="rId23"/>
    <p:sldId id="396" r:id="rId24"/>
    <p:sldId id="402" r:id="rId25"/>
    <p:sldId id="295" r:id="rId26"/>
    <p:sldId id="275" r:id="rId27"/>
    <p:sldId id="343" r:id="rId28"/>
    <p:sldId id="316" r:id="rId29"/>
    <p:sldId id="326" r:id="rId30"/>
    <p:sldId id="327" r:id="rId31"/>
    <p:sldId id="318" r:id="rId32"/>
    <p:sldId id="317" r:id="rId33"/>
    <p:sldId id="378" r:id="rId34"/>
    <p:sldId id="379" r:id="rId35"/>
    <p:sldId id="383" r:id="rId36"/>
    <p:sldId id="384" r:id="rId37"/>
    <p:sldId id="37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98" d="100"/>
          <a:sy n="98" d="100"/>
        </p:scale>
        <p:origin x="-99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2DE7-4470-411D-8DE8-7655BC7BB8C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684ED-303D-41C0-B7C2-2AC4A95EA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5AA9-6C9B-4164-9C63-AF73BDA3026E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74;&#1080;&#1076;&#1077;&#1086;%203.mp4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74;&#1080;&#1076;&#1077;&#1086;%201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74;&#1080;&#1076;&#1077;&#1086;%202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557338"/>
            <a:ext cx="8568952" cy="37438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– Ты что, не знаешь, что такое </a:t>
            </a:r>
            <a:r>
              <a:rPr lang="ru-RU" dirty="0" smtClean="0">
                <a:solidFill>
                  <a:srgbClr val="92D050"/>
                </a:solidFill>
              </a:rPr>
              <a:t>«это»?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Я прекрасно знаю, что такое </a:t>
            </a:r>
            <a:r>
              <a:rPr lang="ru-RU" dirty="0" smtClean="0">
                <a:solidFill>
                  <a:srgbClr val="92D050"/>
                </a:solidFill>
              </a:rPr>
              <a:t>«это»</a:t>
            </a:r>
            <a:r>
              <a:rPr lang="ru-RU" dirty="0" smtClean="0"/>
              <a:t>, когда я его нахожу.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-Чем больше сразу учишься, тем меньше после мучишься.</a:t>
            </a:r>
            <a:endParaRPr lang="ru-RU" dirty="0"/>
          </a:p>
        </p:txBody>
      </p:sp>
      <p:pic>
        <p:nvPicPr>
          <p:cNvPr id="4" name="Picture 5" descr="https://ih1.redbubble.net/image.1353861221.1232/mp,504x498,matte,f8f8f8,t-pad,600x600,f8f8f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66124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61174"/>
            <a:ext cx="6084168" cy="44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41445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3923928" y="1556792"/>
            <a:ext cx="360040" cy="2606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4139952" y="1340768"/>
            <a:ext cx="2664296" cy="2880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04248" y="1268760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о.Бани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604448" y="1628800"/>
            <a:ext cx="216024" cy="3384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885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s://kto-chto-gde.ru/wp-content/uploads/2019/02/20-fotografij-plemen-otrezannyx-ot-mir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764704"/>
            <a:ext cx="8636641" cy="5400600"/>
          </a:xfrm>
          <a:prstGeom prst="rect">
            <a:avLst/>
          </a:prstGeom>
          <a:noFill/>
        </p:spPr>
      </p:pic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079030"/>
          <a:ext cx="8640960" cy="3544928"/>
        </p:xfrm>
        <a:graphic>
          <a:graphicData uri="http://schemas.openxmlformats.org/drawingml/2006/table">
            <a:tbl>
              <a:tblPr/>
              <a:tblGrid>
                <a:gridCol w="4409775"/>
                <a:gridCol w="4231185"/>
              </a:tblGrid>
              <a:tr h="104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«За», поможет человеку дожить минимум до 100 лет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«Против», мешает человеку дожить минимум до 100 лет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894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Человек может прожить около 120-150 лет, выяснила команда российских ученых из Сингапура, после этого организм окончательно  теряет способность к восстановлению. На «темп» старения влияют многие особенности организма, вплоть до количества совершаемых за день шагов.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Приблизиться к пределу продолжительности жизни и продлить активность можно с помощью борьбы с болезнями, здорового образа жизни и современных медицинских технологий.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Приведите аргументы, которые поддержат результаты исследований или опровергнут их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s://kto-chto-gde.ru/wp-content/uploads/2019/02/20-fotografij-plemen-otrezannyx-ot-mira-2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764704"/>
            <a:ext cx="8636641" cy="5400600"/>
          </a:xfrm>
          <a:prstGeom prst="rect">
            <a:avLst/>
          </a:prstGeom>
          <a:noFill/>
        </p:spPr>
      </p:pic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476672"/>
          <a:ext cx="8496944" cy="6225667"/>
        </p:xfrm>
        <a:graphic>
          <a:graphicData uri="http://schemas.openxmlformats.org/drawingml/2006/table">
            <a:tbl>
              <a:tblPr/>
              <a:tblGrid>
                <a:gridCol w="2831932"/>
                <a:gridCol w="2832506"/>
                <a:gridCol w="2832506"/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72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Крысы и мыши живут на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отдаленном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острове Бани в Тихом океане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s://vsegda-pomnim.com/uploads/posts/2022-03/1648618406_21-vsegda-pomnim-com-p-ostrova-okeanii-foto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" y="692696"/>
            <a:ext cx="9084246" cy="5189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404664"/>
            <a:ext cx="830580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9" y="836712"/>
            <a:ext cx="865705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7147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48023"/>
            <a:ext cx="7749162" cy="53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Win7\Pictures\IMG_20200813_110524.jpg"/>
          <p:cNvPicPr>
            <a:picLocks noChangeAspect="1" noChangeArrowheads="1"/>
          </p:cNvPicPr>
          <p:nvPr/>
        </p:nvPicPr>
        <p:blipFill>
          <a:blip r:embed="rId3" cstate="print"/>
          <a:srcRect t="5088" b="31612"/>
          <a:stretch>
            <a:fillRect/>
          </a:stretch>
        </p:blipFill>
        <p:spPr bwMode="auto">
          <a:xfrm>
            <a:off x="1187624" y="4168820"/>
            <a:ext cx="6840760" cy="268918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1880" y="0"/>
            <a:ext cx="5652120" cy="2420888"/>
          </a:xfr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Золотарева Ирина Геннадьевна,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учитель географии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МАНОУ «Гимназия №2»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Мариинского</a:t>
            </a:r>
            <a:r>
              <a:rPr lang="ru-RU" sz="2000" b="1" dirty="0" smtClean="0">
                <a:solidFill>
                  <a:srgbClr val="002060"/>
                </a:solidFill>
              </a:rPr>
              <a:t> муниципального округа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Педагогический стаж – 28 лет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Квалификационная категория – высшая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627784" cy="273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Win7\Pictures\Эмблема гимназии синяя.jpg"/>
          <p:cNvPicPr>
            <a:picLocks noChangeAspect="1" noChangeArrowheads="1"/>
          </p:cNvPicPr>
          <p:nvPr/>
        </p:nvPicPr>
        <p:blipFill rotWithShape="1">
          <a:blip r:embed="rId5" cstate="print"/>
          <a:srcRect l="8847" t="7619" r="8579" b="9747"/>
          <a:stretch/>
        </p:blipFill>
        <p:spPr bwMode="auto">
          <a:xfrm>
            <a:off x="0" y="188640"/>
            <a:ext cx="857923" cy="86405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27584" y="23488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/>
              <a:t> Формирование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92D050"/>
                </a:solidFill>
              </a:rPr>
              <a:t>глобальных компетенций </a:t>
            </a:r>
          </a:p>
          <a:p>
            <a:pPr algn="ctr">
              <a:buNone/>
            </a:pPr>
            <a:r>
              <a:rPr lang="ru-RU" sz="3600" b="1" dirty="0" smtClean="0"/>
              <a:t> на уроках географии</a:t>
            </a:r>
            <a:endParaRPr lang="ru-RU" sz="3600" b="1" dirty="0"/>
          </a:p>
        </p:txBody>
      </p:sp>
      <p:pic>
        <p:nvPicPr>
          <p:cNvPr id="11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s://vsegda-pomnim.com/uploads/posts/2022-03/1648618406_21-vsegda-pomnim-com-p-ostrova-okeanii-foto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" y="692696"/>
            <a:ext cx="9084246" cy="5189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58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25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434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7" name="AutoShape 5" descr="blob:https://web.whatsapp.com/507fb5a3-d2a1-4d45-b9fe-5ff6822f3f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60523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88640"/>
            <a:ext cx="514550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1865" y="3647404"/>
            <a:ext cx="4812135" cy="321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lvl="0" indent="152400" fontAlgn="base"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Приемы технологии критического мышления,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используемые на уроках географии и способствующие формированию функциональной грамотности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2539718" cy="144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85728"/>
            <a:ext cx="136612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iberia-FederalSubjects.png"/>
          <p:cNvPicPr>
            <a:picLocks noChangeAspect="1"/>
          </p:cNvPicPr>
          <p:nvPr/>
        </p:nvPicPr>
        <p:blipFill>
          <a:blip r:embed="rId4" cstate="print"/>
          <a:srcRect b="10783"/>
          <a:stretch>
            <a:fillRect/>
          </a:stretch>
        </p:blipFill>
        <p:spPr>
          <a:xfrm>
            <a:off x="6429388" y="428604"/>
            <a:ext cx="221457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071934" y="2786058"/>
            <a:ext cx="1428760" cy="1357322"/>
          </a:xfrm>
          <a:prstGeom prst="actionButtonHelp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714620"/>
            <a:ext cx="214704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6" cstate="print"/>
          <a:srcRect b="26027"/>
          <a:stretch>
            <a:fillRect/>
          </a:stretch>
        </p:blipFill>
        <p:spPr>
          <a:xfrm>
            <a:off x="6500826" y="4714884"/>
            <a:ext cx="2190750" cy="154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c09add3269d1849cc8c4f59d3984d6e.jpg"/>
          <p:cNvPicPr>
            <a:picLocks noChangeAspect="1"/>
          </p:cNvPicPr>
          <p:nvPr/>
        </p:nvPicPr>
        <p:blipFill>
          <a:blip r:embed="rId7" cstate="print"/>
          <a:srcRect l="10728" t="53697" r="46387" b="13060"/>
          <a:stretch>
            <a:fillRect/>
          </a:stretch>
        </p:blipFill>
        <p:spPr>
          <a:xfrm>
            <a:off x="428596" y="4714884"/>
            <a:ext cx="2413609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40149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714884"/>
            <a:ext cx="2357453" cy="158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>
            <a:off x="3000364" y="1000108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29256" y="1000108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429520" y="2071678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500958" y="4000504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643570" y="5000636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2571736" y="5000636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714348" y="4214818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928926" y="3071810"/>
            <a:ext cx="1071570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s12.stc.all.kpcdn.net/share/i/12/10849467/inx960x6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214554"/>
            <a:ext cx="2428892" cy="179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Прием «</a:t>
            </a:r>
            <a:r>
              <a:rPr lang="ru-RU" sz="3200" b="1" dirty="0" err="1" smtClean="0"/>
              <a:t>Фишбоун</a:t>
            </a:r>
            <a:r>
              <a:rPr lang="ru-RU" sz="3200" b="1" dirty="0" smtClean="0"/>
              <a:t>»- учит критически  оценивать материал, искать аргументы и взаимодействовать в группе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B52E~1\AppData\Local\Temp\Rar$DI07.617\Фишбун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77138"/>
            <a:ext cx="7785211" cy="500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Урок географии 8 класс «Дальний Восток- край контрастов»</a:t>
            </a:r>
            <a:endParaRPr lang="ru-RU" sz="3600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98376"/>
            <a:ext cx="8280920" cy="575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Проблема 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«Вы заблудились в лесу, компаса нет, небо закрыто тучами. Как определить, где север»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97000"/>
          <a:ext cx="8143932" cy="496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16536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653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Проблема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653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132856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Глобальная компетентность </a:t>
            </a:r>
            <a:r>
              <a:rPr lang="ru-RU" sz="2800" dirty="0" smtClean="0"/>
              <a:t>– это </a:t>
            </a:r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знаний, умений, ценностей и отношений личности, которые способствуют: </a:t>
            </a:r>
          </a:p>
          <a:p>
            <a:pPr>
              <a:buFontTx/>
              <a:buChar char="-"/>
            </a:pPr>
            <a:r>
              <a:rPr lang="ru-RU" sz="2800" dirty="0" smtClean="0"/>
              <a:t>изучению вопросов местного, международного и глобального значения;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smtClean="0"/>
              <a:t>пониманию и оценке </a:t>
            </a:r>
            <a:r>
              <a:rPr lang="ru-RU" sz="2800" dirty="0" smtClean="0">
                <a:solidFill>
                  <a:srgbClr val="FFFF00"/>
                </a:solidFill>
              </a:rPr>
              <a:t>точки зрения </a:t>
            </a:r>
            <a:r>
              <a:rPr lang="ru-RU" sz="2800" dirty="0" smtClean="0"/>
              <a:t>и мировоззрения других; </a:t>
            </a:r>
          </a:p>
          <a:p>
            <a:r>
              <a:rPr lang="ru-RU" sz="2800" dirty="0" smtClean="0"/>
              <a:t> -участию в открытом, адекватном и эффективном межкультурном </a:t>
            </a:r>
            <a:r>
              <a:rPr lang="ru-RU" sz="2800" dirty="0" smtClean="0">
                <a:solidFill>
                  <a:srgbClr val="FFFF00"/>
                </a:solidFill>
              </a:rPr>
              <a:t>взаимодействии; </a:t>
            </a:r>
          </a:p>
          <a:p>
            <a:r>
              <a:rPr lang="ru-RU" sz="2800" dirty="0" smtClean="0"/>
              <a:t>- содействию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smtClean="0"/>
              <a:t>коллективному благополучию и устойчивому развитию. </a:t>
            </a:r>
            <a:endParaRPr lang="ru-RU" sz="2800" dirty="0"/>
          </a:p>
        </p:txBody>
      </p:sp>
      <p:pic>
        <p:nvPicPr>
          <p:cNvPr id="7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000" b="1" dirty="0" smtClean="0">
                <a:solidFill>
                  <a:srgbClr val="FFFF00"/>
                </a:solidFill>
              </a:rPr>
              <a:t>Глобальная компетентность одна  из основных составляющих 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функциональной грамотности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97000"/>
          <a:ext cx="8143932" cy="496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16536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653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Определить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направление на север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653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Путь решения</a:t>
                      </a:r>
                      <a:r>
                        <a:rPr lang="ru-RU" sz="2800" baseline="0" dirty="0" smtClean="0"/>
                        <a:t> проблемы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129490" cy="15001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400" dirty="0" smtClean="0"/>
              <a:t>Фотоальбом- учит критическому отбору информации и взаимодействие в группе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куз кр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1768" cy="2821542"/>
          </a:xfrm>
          <a:prstGeom prst="rect">
            <a:avLst/>
          </a:prstGeom>
        </p:spPr>
      </p:pic>
      <p:pic>
        <p:nvPicPr>
          <p:cNvPr id="5" name="Содержимое 8" descr="Zolotaya-SHoriy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81320"/>
            <a:ext cx="2301405" cy="2690489"/>
          </a:xfrm>
          <a:prstGeom prst="rect">
            <a:avLst/>
          </a:prstGeom>
        </p:spPr>
      </p:pic>
      <p:pic>
        <p:nvPicPr>
          <p:cNvPr id="6" name="Содержимое 3" descr="Mariinsk-muzej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43248"/>
            <a:ext cx="3500462" cy="2323431"/>
          </a:xfrm>
          <a:prstGeom prst="rect">
            <a:avLst/>
          </a:prstGeom>
        </p:spPr>
      </p:pic>
      <p:pic>
        <p:nvPicPr>
          <p:cNvPr id="7" name="Содержимое 3" descr="Pamyat-shahteram-Kuzbassa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42852"/>
            <a:ext cx="2182480" cy="2905132"/>
          </a:xfrm>
          <a:prstGeom prst="rect">
            <a:avLst/>
          </a:prstGeom>
        </p:spPr>
      </p:pic>
      <p:pic>
        <p:nvPicPr>
          <p:cNvPr id="8" name="Содержимое 3" descr="Azasskaya-peshhera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143248"/>
            <a:ext cx="3477024" cy="2333952"/>
          </a:xfrm>
          <a:prstGeom prst="rect">
            <a:avLst/>
          </a:prstGeom>
        </p:spPr>
      </p:pic>
      <p:pic>
        <p:nvPicPr>
          <p:cNvPr id="9" name="Содержимое 6" descr="Tomskaya-Pisanitsa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500042"/>
            <a:ext cx="2029644" cy="2196462"/>
          </a:xfrm>
          <a:prstGeom prst="rect">
            <a:avLst/>
          </a:prstGeom>
        </p:spPr>
      </p:pic>
      <p:pic>
        <p:nvPicPr>
          <p:cNvPr id="10" name="Содержимое 5" descr="под зубья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4434699"/>
            <a:ext cx="3357586" cy="242330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071802" y="3000372"/>
            <a:ext cx="2786082" cy="15001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Название  страницы фотоальбома?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48880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Развиваем критическое мышление и учим  рассматривать проблемы с разных точек зрения через взаимодействие в группе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371600" y="1196752"/>
            <a:ext cx="6440760" cy="15841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ЧЕМУ и КАК УЧИМ ?</a:t>
            </a:r>
            <a:endParaRPr lang="ru-RU" sz="4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73424"/>
            <a:ext cx="85282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Наше главное правило-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 красной королевы.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«Лучший способ объяснить – это самому сделать!»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09120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 прекрасны.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 хватает лишь улыбки.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8850" name="Picture 2" descr="https://citatnica.ru/wp-content/uploads/2019/04/1606172-76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446912" cy="409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Приглашаем к сотрудничеству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9698" name="Picture 2" descr="C:\Users\Win7\Pictures\Эмблема гимназии синяя.jpg"/>
          <p:cNvPicPr>
            <a:picLocks noChangeAspect="1" noChangeArrowheads="1"/>
          </p:cNvPicPr>
          <p:nvPr/>
        </p:nvPicPr>
        <p:blipFill rotWithShape="1">
          <a:blip r:embed="rId2" cstate="print"/>
          <a:srcRect l="8847" t="7619" r="8579" b="9747"/>
          <a:stretch/>
        </p:blipFill>
        <p:spPr bwMode="auto">
          <a:xfrm>
            <a:off x="251520" y="0"/>
            <a:ext cx="1572896" cy="158413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21224" y="3429000"/>
            <a:ext cx="74227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Наш сайт:</a:t>
            </a:r>
            <a:r>
              <a:rPr lang="ru-RU" sz="4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2800" b="1" spc="-1" dirty="0">
                <a:latin typeface="Calibri" panose="020F0502020204030204" pitchFamily="34" charset="0"/>
              </a:rPr>
              <a:t>http://</a:t>
            </a:r>
            <a:r>
              <a:rPr lang="ru-RU" sz="2800" b="1" spc="-1" dirty="0" smtClean="0">
                <a:latin typeface="Calibri" panose="020F0502020204030204" pitchFamily="34" charset="0"/>
              </a:rPr>
              <a:t>gymnas2.kuz-edu.ru</a:t>
            </a:r>
            <a:endParaRPr lang="ru-RU" sz="2800" spc="-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4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Наш телефон:  </a:t>
            </a:r>
            <a:r>
              <a:rPr lang="ru-RU" sz="3600" b="1" spc="-100" dirty="0" smtClean="0">
                <a:latin typeface="Calibri" panose="020F0502020204030204" pitchFamily="34" charset="0"/>
              </a:rPr>
              <a:t>8(384-43)5-05-95</a:t>
            </a:r>
            <a:endParaRPr lang="ru-RU" sz="3600" spc="-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4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Наш </a:t>
            </a:r>
            <a:r>
              <a:rPr lang="ru-RU" sz="4400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e-mail</a:t>
            </a:r>
            <a:r>
              <a:rPr lang="ru-RU" sz="4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ru-RU" sz="4800" b="1" spc="-100" dirty="0">
                <a:latin typeface="Calibri" panose="020F0502020204030204" pitchFamily="34" charset="0"/>
              </a:rPr>
              <a:t> </a:t>
            </a:r>
            <a:r>
              <a:rPr lang="ru-RU" sz="2400" b="1" spc="-1" dirty="0">
                <a:latin typeface="Calibri" panose="020F0502020204030204" pitchFamily="34" charset="0"/>
              </a:rPr>
              <a:t>gymnas2.mariinsk@yandex.ru</a:t>
            </a:r>
            <a:endParaRPr lang="ru-RU" sz="2400" spc="-1" dirty="0"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6887" t="9220" r="10864" b="6379"/>
          <a:stretch>
            <a:fillRect/>
          </a:stretch>
        </p:blipFill>
        <p:spPr bwMode="auto">
          <a:xfrm>
            <a:off x="1043608" y="3429000"/>
            <a:ext cx="500226" cy="52382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4261" t="10636" r="11102" b="14150"/>
          <a:stretch>
            <a:fillRect/>
          </a:stretch>
        </p:blipFill>
        <p:spPr bwMode="auto">
          <a:xfrm>
            <a:off x="1043608" y="4725144"/>
            <a:ext cx="528111" cy="52283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IPhone App Store Телефон Apple, Iphone, фиолетовый, электроника, логотип 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13" t="10715" r="11578" b="13591"/>
          <a:stretch/>
        </p:blipFill>
        <p:spPr bwMode="auto">
          <a:xfrm>
            <a:off x="1043608" y="4077072"/>
            <a:ext cx="514664" cy="5228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1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rgbClr val="92D050"/>
                </a:solidFill>
              </a:rPr>
              <a:t>Сформированность</a:t>
            </a:r>
            <a:r>
              <a:rPr lang="ru-RU" sz="2800" i="1" dirty="0" smtClean="0">
                <a:solidFill>
                  <a:srgbClr val="92D050"/>
                </a:solidFill>
              </a:rPr>
              <a:t> глобальных компетенций выражается в способности :</a:t>
            </a:r>
          </a:p>
          <a:p>
            <a:r>
              <a:rPr lang="ru-RU" sz="2800" dirty="0" smtClean="0"/>
              <a:t>• </a:t>
            </a:r>
            <a:r>
              <a:rPr lang="ru-RU" sz="2800" dirty="0" smtClean="0">
                <a:solidFill>
                  <a:srgbClr val="FFFF00"/>
                </a:solidFill>
              </a:rPr>
              <a:t>критически рассматривать с различных точек </a:t>
            </a:r>
            <a:r>
              <a:rPr lang="ru-RU" sz="2800" dirty="0" smtClean="0"/>
              <a:t>зрения проблемы глобального характера и межкультурного взаимодействия; </a:t>
            </a:r>
          </a:p>
          <a:p>
            <a:r>
              <a:rPr lang="ru-RU" sz="2800" dirty="0" smtClean="0"/>
              <a:t>• осознать, как культурные, религиозные, политические, расовые и иные различия могут оказывать влияние на восприятие, суждения и взгляды – наши собственные и других людей; </a:t>
            </a:r>
          </a:p>
          <a:p>
            <a:r>
              <a:rPr lang="ru-RU" sz="2800" dirty="0" smtClean="0"/>
              <a:t>• вступать в открытое, уважительное и эффективное </a:t>
            </a:r>
            <a:r>
              <a:rPr lang="ru-RU" sz="2800" dirty="0" smtClean="0">
                <a:solidFill>
                  <a:srgbClr val="FFFF00"/>
                </a:solidFill>
              </a:rPr>
              <a:t>взаимодействие с другими людьми </a:t>
            </a:r>
            <a:r>
              <a:rPr lang="ru-RU" sz="2800" dirty="0" smtClean="0"/>
              <a:t>на основе разделяемого всеми уважения к человеческому достоинству.</a:t>
            </a:r>
            <a:endParaRPr lang="ru-RU" sz="2800" dirty="0"/>
          </a:p>
        </p:txBody>
      </p:sp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«План, что и говорить, был превосходный: простой и ясный, лучше не придумать.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Недостаток у него был только один: было совершенно неизвестно, как привести его в исполнение»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604" y="234951"/>
            <a:ext cx="6606778" cy="612775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lnSpc>
                <a:spcPts val="28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rgbClr val="2D2B8D"/>
              </a:solidFill>
              <a:latin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357" y="6589713"/>
            <a:ext cx="1774031" cy="146050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A6A6A6"/>
                </a:solidFill>
                <a:latin typeface="Times New Roman"/>
              </a:rPr>
              <a:t>© AO «M3gaTe^bCTBO «npocBe^eHMe»,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8326041" y="6477000"/>
            <a:ext cx="129778" cy="133350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8B8A8B"/>
                </a:solidFill>
                <a:latin typeface="Times New Roman"/>
              </a:rPr>
              <a:t>16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16847" cy="60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109663"/>
            <a:ext cx="8763000" cy="49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«Нужно бежать со всех ног, чтобы только оставаться на месте, а чтобы куда-то попасть, надо бежать как минимум вдвое быстрее!»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98368"/>
            <a:ext cx="1259632" cy="125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</a:t>
            </a:r>
            <a:r>
              <a:rPr lang="ru-RU" dirty="0" err="1" smtClean="0">
                <a:solidFill>
                  <a:srgbClr val="FFFF00"/>
                </a:solidFill>
              </a:rPr>
              <a:t>банийцы</a:t>
            </a:r>
            <a:r>
              <a:rPr lang="ru-RU" dirty="0" smtClean="0">
                <a:solidFill>
                  <a:srgbClr val="FFFF00"/>
                </a:solidFill>
              </a:rPr>
              <a:t> попали на остров?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2098" name="Picture 2" descr="http://www.tourprestige.ru/files/catalog_country/1746/174632695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88" y="1268760"/>
            <a:ext cx="8387410" cy="5589240"/>
          </a:xfrm>
          <a:prstGeom prst="rect">
            <a:avLst/>
          </a:prstGeom>
          <a:noFill/>
        </p:spPr>
      </p:pic>
      <p:pic>
        <p:nvPicPr>
          <p:cNvPr id="5" name="Picture 5" descr="https://ih1.redbubble.net/image.1353861221.1232/mp,504x498,matte,f8f8f8,t-pad,600x600,f8f8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488" y="5878488"/>
            <a:ext cx="979512" cy="9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627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497</Words>
  <Application>Microsoft Office PowerPoint</Application>
  <PresentationFormat>Экран (4:3)</PresentationFormat>
  <Paragraphs>100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196278</vt:lpstr>
      <vt:lpstr>– Ты что, не знаешь, что такое «это»? – Я прекрасно знаю, что такое «это», когда я его нахожу.  -Чем больше сразу учишься, тем меньше после мучишься.</vt:lpstr>
      <vt:lpstr>  Золотарева Ирина Геннадьевна, учитель географии  МАНОУ «Гимназия №2»  Мариинского муниципального округа Педагогический стаж – 28 лет Квалификационная категория – высшая</vt:lpstr>
      <vt:lpstr> Глобальная компетентность одна  из основных составляющих  функциональной грамотности</vt:lpstr>
      <vt:lpstr>Слайд 4</vt:lpstr>
      <vt:lpstr>«План, что и говорить, был превосходный: простой и ясный, лучше не придумать.  Недостаток у него был только один: было совершенно неизвестно, как привести его в исполнение»</vt:lpstr>
      <vt:lpstr>Слайд 6</vt:lpstr>
      <vt:lpstr>Слайд 7</vt:lpstr>
      <vt:lpstr>«Нужно бежать со всех ног, чтобы только оставаться на месте, а чтобы куда-то попасть, надо бежать как минимум вдвое быстрее!»</vt:lpstr>
      <vt:lpstr>Как банийцы попали на остров?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Приемы технологии критического мышления, используемые на уроках географии и способствующие формированию функциональной грамотности</vt:lpstr>
      <vt:lpstr>Слайд 25</vt:lpstr>
      <vt:lpstr>Прием «Фишбоун»- учит критически  оценивать материал, искать аргументы и взаимодействовать в группе </vt:lpstr>
      <vt:lpstr>Слайд 27</vt:lpstr>
      <vt:lpstr>Проблема  «Вы заблудились в лесу, компаса нет, небо закрыто тучами. Как определить, где север» </vt:lpstr>
      <vt:lpstr>Слайд 29</vt:lpstr>
      <vt:lpstr>Слайд 30</vt:lpstr>
      <vt:lpstr>Слайд 31</vt:lpstr>
      <vt:lpstr>Слайд 32</vt:lpstr>
      <vt:lpstr>Слайд 33</vt:lpstr>
      <vt:lpstr>Слайд 34</vt:lpstr>
      <vt:lpstr>«Лучший способ объяснить – это самому сделать!»</vt:lpstr>
      <vt:lpstr>Вы прекрасны.  Не хватает лишь улыбки.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Пользователь Windows</cp:lastModifiedBy>
  <cp:revision>269</cp:revision>
  <dcterms:created xsi:type="dcterms:W3CDTF">2015-12-13T15:30:15Z</dcterms:created>
  <dcterms:modified xsi:type="dcterms:W3CDTF">2023-12-06T12:04:01Z</dcterms:modified>
</cp:coreProperties>
</file>